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387" autoAdjust="0"/>
    <p:restoredTop sz="94660"/>
  </p:normalViewPr>
  <p:slideViewPr>
    <p:cSldViewPr>
      <p:cViewPr varScale="1">
        <p:scale>
          <a:sx n="69" d="100"/>
          <a:sy n="69" d="100"/>
        </p:scale>
        <p:origin x="-49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235D17-028E-40BE-9037-D082B0A7628E}" type="datetimeFigureOut">
              <a:rPr lang="en-US" smtClean="0"/>
              <a:pPr/>
              <a:t>4/26/2008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CD5BA0-1E6C-43B3-805D-CD70EA34D98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CEBF5"/>
            </a:gs>
            <a:gs pos="8000">
              <a:schemeClr val="tx2">
                <a:lumMod val="75000"/>
              </a:schemeClr>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235D17-028E-40BE-9037-D082B0A7628E}" type="datetimeFigureOut">
              <a:rPr lang="en-US" smtClean="0"/>
              <a:pPr/>
              <a:t>4/26/2008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CD5BA0-1E6C-43B3-805D-CD70EA34D98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lvl="0"/>
            <a:r>
              <a:rPr lang="en-US" sz="3600" dirty="0">
                <a:solidFill>
                  <a:schemeClr val="accent2">
                    <a:lumMod val="75000"/>
                  </a:schemeClr>
                </a:solidFill>
                <a:latin typeface="Algerian" pitchFamily="82" charset="0"/>
              </a:rPr>
              <a:t>How important was the contribution of the First Five Presidents to our nations’ development?</a:t>
            </a:r>
            <a:r>
              <a:rPr lang="en-US" dirty="0"/>
              <a:t/>
            </a:r>
            <a:br>
              <a:rPr lang="en-US" dirty="0"/>
            </a:br>
            <a:endParaRPr lang="en-US" dirty="0"/>
          </a:p>
        </p:txBody>
      </p:sp>
      <p:sp>
        <p:nvSpPr>
          <p:cNvPr id="3" name="Subtitle 2"/>
          <p:cNvSpPr>
            <a:spLocks noGrp="1"/>
          </p:cNvSpPr>
          <p:nvPr>
            <p:ph type="subTitle" idx="1"/>
          </p:nvPr>
        </p:nvSpPr>
        <p:spPr/>
        <p:txBody>
          <a:bodyPr/>
          <a:lstStyle/>
          <a:p>
            <a:r>
              <a:rPr lang="en-US" dirty="0" smtClean="0">
                <a:solidFill>
                  <a:schemeClr val="tx2">
                    <a:lumMod val="75000"/>
                  </a:schemeClr>
                </a:solidFill>
                <a:latin typeface="Algerian" pitchFamily="82" charset="0"/>
              </a:rPr>
              <a:t>By : younique, upchurch  </a:t>
            </a:r>
            <a:endParaRPr lang="en-US" dirty="0">
              <a:solidFill>
                <a:schemeClr val="tx2">
                  <a:lumMod val="75000"/>
                </a:schemeClr>
              </a:solidFill>
              <a:latin typeface="Algerian" pitchFamily="82" charset="0"/>
            </a:endParaRPr>
          </a:p>
        </p:txBody>
      </p:sp>
      <p:pic>
        <p:nvPicPr>
          <p:cNvPr id="6" name="Picture 5" descr="american_flag.jpg"/>
          <p:cNvPicPr>
            <a:picLocks noChangeAspect="1"/>
          </p:cNvPicPr>
          <p:nvPr/>
        </p:nvPicPr>
        <p:blipFill>
          <a:blip r:embed="rId3"/>
          <a:stretch>
            <a:fillRect/>
          </a:stretch>
        </p:blipFill>
        <p:spPr>
          <a:xfrm>
            <a:off x="381000" y="304800"/>
            <a:ext cx="1428750" cy="1076325"/>
          </a:xfrm>
          <a:prstGeom prst="rect">
            <a:avLst/>
          </a:prstGeom>
        </p:spPr>
      </p:pic>
      <p:pic>
        <p:nvPicPr>
          <p:cNvPr id="7" name="Picture 6" descr="american_flag.jpg"/>
          <p:cNvPicPr>
            <a:picLocks noChangeAspect="1"/>
          </p:cNvPicPr>
          <p:nvPr/>
        </p:nvPicPr>
        <p:blipFill>
          <a:blip r:embed="rId3"/>
          <a:stretch>
            <a:fillRect/>
          </a:stretch>
        </p:blipFill>
        <p:spPr>
          <a:xfrm>
            <a:off x="7315200" y="304800"/>
            <a:ext cx="1428750" cy="1076325"/>
          </a:xfrm>
          <a:prstGeom prst="rect">
            <a:avLst/>
          </a:prstGeom>
        </p:spPr>
      </p:pic>
      <p:pic>
        <p:nvPicPr>
          <p:cNvPr id="8" name="Picture 7" descr="nunst034.gif"/>
          <p:cNvPicPr>
            <a:picLocks noChangeAspect="1"/>
          </p:cNvPicPr>
          <p:nvPr/>
        </p:nvPicPr>
        <p:blipFill>
          <a:blip r:embed="rId4"/>
          <a:stretch>
            <a:fillRect/>
          </a:stretch>
        </p:blipFill>
        <p:spPr>
          <a:xfrm>
            <a:off x="381000" y="4572000"/>
            <a:ext cx="2133600" cy="2133600"/>
          </a:xfrm>
          <a:prstGeom prst="rect">
            <a:avLst/>
          </a:prstGeom>
        </p:spPr>
      </p:pic>
      <p:pic>
        <p:nvPicPr>
          <p:cNvPr id="9" name="Picture 8" descr="nunst076.gif"/>
          <p:cNvPicPr>
            <a:picLocks noChangeAspect="1"/>
          </p:cNvPicPr>
          <p:nvPr/>
        </p:nvPicPr>
        <p:blipFill>
          <a:blip r:embed="rId5"/>
          <a:stretch>
            <a:fillRect/>
          </a:stretch>
        </p:blipFill>
        <p:spPr>
          <a:xfrm>
            <a:off x="6553200" y="4419600"/>
            <a:ext cx="2209800" cy="2209800"/>
          </a:xfrm>
          <a:prstGeom prst="rect">
            <a:avLst/>
          </a:prstGeom>
        </p:spPr>
      </p:pic>
    </p:spTree>
  </p:cSld>
  <p:clrMapOvr>
    <a:masterClrMapping/>
  </p:clrMapOvr>
  <p:transition spd="slow">
    <p:dissolve/>
    <p:sndAc>
      <p:stSnd>
        <p:snd r:embed="rId2" name="applaus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latin typeface="Algerian" pitchFamily="82" charset="0"/>
              </a:rPr>
              <a:t>George Washington</a:t>
            </a:r>
            <a:r>
              <a:rPr lang="en-US" b="1" dirty="0"/>
              <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r>
              <a:rPr lang="en-US" sz="2800" b="1" dirty="0">
                <a:solidFill>
                  <a:schemeClr val="bg2">
                    <a:lumMod val="75000"/>
                  </a:schemeClr>
                </a:solidFill>
              </a:rPr>
              <a:t>After the Founding Fathers had written the Constitution and the </a:t>
            </a:r>
            <a:r>
              <a:rPr lang="en-US" sz="2800" b="1" dirty="0">
                <a:solidFill>
                  <a:schemeClr val="bg1">
                    <a:lumMod val="95000"/>
                  </a:schemeClr>
                </a:solidFill>
              </a:rPr>
              <a:t>states ratified it, it was time to put it into effect. A president had to be elected, and the government that had </a:t>
            </a:r>
            <a:r>
              <a:rPr lang="en-US" sz="2800" b="1" dirty="0">
                <a:solidFill>
                  <a:schemeClr val="tx2">
                    <a:lumMod val="75000"/>
                  </a:schemeClr>
                </a:solidFill>
              </a:rPr>
              <a:t>been created for the new nation had to be formed. Life was not always easy and there were challenges for the new government, but the new nation found a way to make it work, and it continues to work today.</a:t>
            </a:r>
            <a:r>
              <a:rPr lang="en-US" sz="2000" b="1" dirty="0">
                <a:solidFill>
                  <a:schemeClr val="tx2">
                    <a:lumMod val="75000"/>
                  </a:schemeClr>
                </a:solidFill>
              </a:rPr>
              <a:t/>
            </a:r>
            <a:br>
              <a:rPr lang="en-US" sz="2000" b="1" dirty="0">
                <a:solidFill>
                  <a:schemeClr val="tx2">
                    <a:lumMod val="75000"/>
                  </a:schemeClr>
                </a:solidFill>
              </a:rPr>
            </a:br>
            <a:r>
              <a:rPr lang="en-US" sz="2000" b="1" dirty="0">
                <a:solidFill>
                  <a:schemeClr val="tx2">
                    <a:lumMod val="75000"/>
                  </a:schemeClr>
                </a:solidFill>
              </a:rPr>
              <a:t/>
            </a:r>
            <a:br>
              <a:rPr lang="en-US" sz="2000" b="1" dirty="0">
                <a:solidFill>
                  <a:schemeClr val="tx2">
                    <a:lumMod val="75000"/>
                  </a:schemeClr>
                </a:solidFill>
              </a:rPr>
            </a:br>
            <a:r>
              <a:rPr lang="en-US" sz="2000" b="1" dirty="0">
                <a:solidFill>
                  <a:schemeClr val="tx2">
                    <a:lumMod val="75000"/>
                  </a:schemeClr>
                </a:solidFill>
              </a:rPr>
              <a:t/>
            </a:r>
            <a:br>
              <a:rPr lang="en-US" sz="2000" b="1" dirty="0">
                <a:solidFill>
                  <a:schemeClr val="tx2">
                    <a:lumMod val="75000"/>
                  </a:schemeClr>
                </a:solidFill>
              </a:rPr>
            </a:br>
            <a:endParaRPr lang="en-US" sz="2000" dirty="0">
              <a:solidFill>
                <a:schemeClr val="tx2">
                  <a:lumMod val="75000"/>
                </a:schemeClr>
              </a:solidFill>
            </a:endParaRPr>
          </a:p>
        </p:txBody>
      </p:sp>
      <p:sp>
        <p:nvSpPr>
          <p:cNvPr id="6" name="Text Placeholder 5"/>
          <p:cNvSpPr>
            <a:spLocks noGrp="1"/>
          </p:cNvSpPr>
          <p:nvPr>
            <p:ph type="body" sz="half" idx="2"/>
          </p:nvPr>
        </p:nvSpPr>
        <p:spPr/>
        <p:txBody>
          <a:bodyPr/>
          <a:lstStyle/>
          <a:p>
            <a:endParaRPr lang="en-US" dirty="0"/>
          </a:p>
        </p:txBody>
      </p:sp>
      <p:pic>
        <p:nvPicPr>
          <p:cNvPr id="4" name="Picture 3" descr="georgewashington.jpg"/>
          <p:cNvPicPr>
            <a:picLocks noChangeAspect="1"/>
          </p:cNvPicPr>
          <p:nvPr/>
        </p:nvPicPr>
        <p:blipFill>
          <a:blip r:embed="rId3"/>
          <a:stretch>
            <a:fillRect/>
          </a:stretch>
        </p:blipFill>
        <p:spPr>
          <a:xfrm>
            <a:off x="762000" y="1752600"/>
            <a:ext cx="1428750" cy="1752600"/>
          </a:xfrm>
          <a:prstGeom prst="rect">
            <a:avLst/>
          </a:prstGeom>
        </p:spPr>
      </p:pic>
      <p:pic>
        <p:nvPicPr>
          <p:cNvPr id="5" name="Picture 4" descr="nunst076.gif"/>
          <p:cNvPicPr>
            <a:picLocks noChangeAspect="1"/>
          </p:cNvPicPr>
          <p:nvPr/>
        </p:nvPicPr>
        <p:blipFill>
          <a:blip r:embed="rId4"/>
          <a:stretch>
            <a:fillRect/>
          </a:stretch>
        </p:blipFill>
        <p:spPr>
          <a:xfrm>
            <a:off x="533400" y="4038600"/>
            <a:ext cx="1600200" cy="1600200"/>
          </a:xfrm>
          <a:prstGeom prst="rect">
            <a:avLst/>
          </a:prstGeom>
        </p:spPr>
      </p:pic>
    </p:spTree>
  </p:cSld>
  <p:clrMapOvr>
    <a:masterClrMapping/>
  </p:clrMapOvr>
  <p:transition spd="slow">
    <p:wedge/>
    <p:sndAc>
      <p:stSnd>
        <p:snd r:embed="rId2" name="applause.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887" y="228600"/>
            <a:ext cx="3008313" cy="1162050"/>
          </a:xfrm>
        </p:spPr>
        <p:txBody>
          <a:bodyPr>
            <a:normAutofit fontScale="90000"/>
          </a:bodyPr>
          <a:lstStyle/>
          <a:p>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100" i="1" dirty="0" smtClean="0">
                <a:latin typeface="Algerian" pitchFamily="82" charset="0"/>
              </a:rPr>
              <a:t/>
            </a:r>
            <a:br>
              <a:rPr lang="en-US" sz="3100" i="1" dirty="0" smtClean="0">
                <a:latin typeface="Algerian" pitchFamily="82" charset="0"/>
              </a:rPr>
            </a:br>
            <a:r>
              <a:rPr lang="en-US" sz="3600" i="1" dirty="0" smtClean="0">
                <a:latin typeface="Algerian" pitchFamily="82" charset="0"/>
              </a:rPr>
              <a:t>John Adams</a:t>
            </a:r>
            <a:r>
              <a:rPr lang="en-US" sz="3600" i="1" dirty="0"/>
              <a:t/>
            </a:r>
            <a:br>
              <a:rPr lang="en-US" sz="3600" i="1" dirty="0"/>
            </a:br>
            <a:endParaRPr lang="en-US" sz="3600" dirty="0"/>
          </a:p>
        </p:txBody>
      </p:sp>
      <p:sp>
        <p:nvSpPr>
          <p:cNvPr id="3" name="Content Placeholder 2"/>
          <p:cNvSpPr>
            <a:spLocks noGrp="1"/>
          </p:cNvSpPr>
          <p:nvPr>
            <p:ph idx="1"/>
          </p:nvPr>
        </p:nvSpPr>
        <p:spPr/>
        <p:txBody>
          <a:bodyPr>
            <a:normAutofit/>
          </a:bodyPr>
          <a:lstStyle/>
          <a:p>
            <a:r>
              <a:rPr lang="en-US" sz="2400" b="1" i="1" dirty="0" smtClean="0"/>
              <a:t>John </a:t>
            </a:r>
            <a:r>
              <a:rPr lang="en-US" sz="2400" b="1" i="1" dirty="0"/>
              <a:t>Adams's presidency was full of controversy. He struggled with party politics and a divided nation. His vice president, </a:t>
            </a:r>
            <a:r>
              <a:rPr lang="en-US" sz="2400" b="1" i="1" dirty="0">
                <a:solidFill>
                  <a:schemeClr val="bg1"/>
                </a:solidFill>
              </a:rPr>
              <a:t>Thomas Jefferson, was a Democratic-Republican who did not agree with Adams's Federalist views</a:t>
            </a:r>
            <a:r>
              <a:rPr lang="en-US" sz="2400" b="1" i="1" dirty="0" smtClean="0">
                <a:solidFill>
                  <a:schemeClr val="bg1"/>
                </a:solidFill>
              </a:rPr>
              <a:t>.</a:t>
            </a:r>
            <a:r>
              <a:rPr lang="en-US" sz="2400" dirty="0" smtClean="0">
                <a:solidFill>
                  <a:schemeClr val="bg1"/>
                </a:solidFill>
              </a:rPr>
              <a:t> Learned and thoughtful, John Adams was </a:t>
            </a:r>
            <a:r>
              <a:rPr lang="en-US" sz="2400" dirty="0" smtClean="0">
                <a:solidFill>
                  <a:schemeClr val="tx2">
                    <a:lumMod val="75000"/>
                  </a:schemeClr>
                </a:solidFill>
              </a:rPr>
              <a:t>more remarkable as a political philosopher than as a politician. "People and nations are forged in the fires of adversity," he said, doubtless thinking of his own as well as the American experience. </a:t>
            </a:r>
            <a:endParaRPr lang="en-US" sz="2400" dirty="0">
              <a:solidFill>
                <a:schemeClr val="tx2">
                  <a:lumMod val="75000"/>
                </a:schemeClr>
              </a:solidFill>
            </a:endParaRPr>
          </a:p>
        </p:txBody>
      </p:sp>
      <p:sp>
        <p:nvSpPr>
          <p:cNvPr id="6" name="Text Placeholder 5"/>
          <p:cNvSpPr>
            <a:spLocks noGrp="1"/>
          </p:cNvSpPr>
          <p:nvPr>
            <p:ph type="body" sz="half" idx="2"/>
          </p:nvPr>
        </p:nvSpPr>
        <p:spPr/>
        <p:txBody>
          <a:bodyPr/>
          <a:lstStyle/>
          <a:p>
            <a:endParaRPr lang="en-US"/>
          </a:p>
        </p:txBody>
      </p:sp>
      <p:pic>
        <p:nvPicPr>
          <p:cNvPr id="4" name="Picture 3" descr="ja2.gif"/>
          <p:cNvPicPr>
            <a:picLocks noChangeAspect="1"/>
          </p:cNvPicPr>
          <p:nvPr/>
        </p:nvPicPr>
        <p:blipFill>
          <a:blip r:embed="rId3"/>
          <a:stretch>
            <a:fillRect/>
          </a:stretch>
        </p:blipFill>
        <p:spPr>
          <a:xfrm>
            <a:off x="1143000" y="1524000"/>
            <a:ext cx="1838325" cy="1905000"/>
          </a:xfrm>
          <a:prstGeom prst="rect">
            <a:avLst/>
          </a:prstGeom>
        </p:spPr>
      </p:pic>
      <p:pic>
        <p:nvPicPr>
          <p:cNvPr id="5" name="Picture 4" descr="nunst034.gif"/>
          <p:cNvPicPr>
            <a:picLocks noChangeAspect="1"/>
          </p:cNvPicPr>
          <p:nvPr/>
        </p:nvPicPr>
        <p:blipFill>
          <a:blip r:embed="rId4"/>
          <a:stretch>
            <a:fillRect/>
          </a:stretch>
        </p:blipFill>
        <p:spPr>
          <a:xfrm>
            <a:off x="1143000" y="4038600"/>
            <a:ext cx="1828800" cy="1828800"/>
          </a:xfrm>
          <a:prstGeom prst="rect">
            <a:avLst/>
          </a:prstGeom>
        </p:spPr>
      </p:pic>
    </p:spTree>
  </p:cSld>
  <p:clrMapOvr>
    <a:masterClrMapping/>
  </p:clrMapOvr>
  <p:transition spd="slow">
    <p:strips dir="ru"/>
    <p:sndAc>
      <p:stSnd>
        <p:snd r:embed="rId2" name="applause.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i="1" dirty="0">
                <a:solidFill>
                  <a:schemeClr val="tx2">
                    <a:lumMod val="75000"/>
                  </a:schemeClr>
                </a:solidFill>
                <a:latin typeface="Algerian" pitchFamily="82" charset="0"/>
              </a:rPr>
              <a:t>Thomas </a:t>
            </a:r>
            <a:r>
              <a:rPr lang="en-US" sz="2400" b="1" i="1" dirty="0" smtClean="0">
                <a:solidFill>
                  <a:schemeClr val="tx2">
                    <a:lumMod val="75000"/>
                  </a:schemeClr>
                </a:solidFill>
                <a:latin typeface="Algerian" pitchFamily="82" charset="0"/>
              </a:rPr>
              <a:t/>
            </a:r>
            <a:br>
              <a:rPr lang="en-US" sz="2400" b="1" i="1" dirty="0" smtClean="0">
                <a:solidFill>
                  <a:schemeClr val="tx2">
                    <a:lumMod val="75000"/>
                  </a:schemeClr>
                </a:solidFill>
                <a:latin typeface="Algerian" pitchFamily="82" charset="0"/>
              </a:rPr>
            </a:br>
            <a:r>
              <a:rPr lang="en-US" sz="2400" b="1" i="1" dirty="0" smtClean="0">
                <a:solidFill>
                  <a:schemeClr val="tx2">
                    <a:lumMod val="75000"/>
                  </a:schemeClr>
                </a:solidFill>
                <a:latin typeface="Algerian" pitchFamily="82" charset="0"/>
              </a:rPr>
              <a:t>Jefferson </a:t>
            </a:r>
            <a:r>
              <a:rPr lang="en-US" b="1" i="1" dirty="0"/>
              <a:t/>
            </a:r>
            <a:br>
              <a:rPr lang="en-US" b="1" i="1" dirty="0"/>
            </a:br>
            <a:endParaRPr lang="en-US" dirty="0"/>
          </a:p>
        </p:txBody>
      </p:sp>
      <p:sp>
        <p:nvSpPr>
          <p:cNvPr id="3" name="Content Placeholder 2"/>
          <p:cNvSpPr>
            <a:spLocks noGrp="1"/>
          </p:cNvSpPr>
          <p:nvPr>
            <p:ph idx="1"/>
          </p:nvPr>
        </p:nvSpPr>
        <p:spPr/>
        <p:txBody>
          <a:bodyPr>
            <a:normAutofit fontScale="70000" lnSpcReduction="20000"/>
          </a:bodyPr>
          <a:lstStyle/>
          <a:p>
            <a:r>
              <a:rPr lang="en-US" sz="2800" b="1" i="1" dirty="0">
                <a:solidFill>
                  <a:schemeClr val="bg1"/>
                </a:solidFill>
                <a:latin typeface="Arial Narrow" pitchFamily="34" charset="0"/>
              </a:rPr>
              <a:t>Jefferson's time in office offered great change in the country and was characterized by peace. It was the first time that control of the country changed hands from one group to another. Jefferson accomplished many things </a:t>
            </a:r>
            <a:r>
              <a:rPr lang="en-US" sz="2800" b="1" i="1" dirty="0">
                <a:solidFill>
                  <a:schemeClr val="bg2">
                    <a:lumMod val="75000"/>
                  </a:schemeClr>
                </a:solidFill>
                <a:latin typeface="Arial Narrow" pitchFamily="34" charset="0"/>
              </a:rPr>
              <a:t>that changed the United States forever. </a:t>
            </a:r>
            <a:r>
              <a:rPr lang="en-US" b="1" dirty="0">
                <a:solidFill>
                  <a:schemeClr val="bg2">
                    <a:lumMod val="75000"/>
                  </a:schemeClr>
                </a:solidFill>
              </a:rPr>
              <a:t/>
            </a:r>
            <a:br>
              <a:rPr lang="en-US" b="1" dirty="0">
                <a:solidFill>
                  <a:schemeClr val="bg2">
                    <a:lumMod val="75000"/>
                  </a:schemeClr>
                </a:solidFill>
              </a:rPr>
            </a:br>
            <a:r>
              <a:rPr lang="en-US" dirty="0" smtClean="0">
                <a:solidFill>
                  <a:schemeClr val="bg2">
                    <a:lumMod val="75000"/>
                  </a:schemeClr>
                </a:solidFill>
              </a:rPr>
              <a:t> The Federalists—who had predicted terrible things for the country from the new president they thought they detested—were surprised. They had forgotten that Thomas Jefferson was a gracious country gentleman with fine taste and a belief in people's natural </a:t>
            </a:r>
            <a:r>
              <a:rPr lang="en-US" dirty="0" smtClean="0">
                <a:solidFill>
                  <a:schemeClr val="tx2">
                    <a:lumMod val="75000"/>
                  </a:schemeClr>
                </a:solidFill>
              </a:rPr>
              <a:t>goodness . The nation didn't fall apart under a Democratic-Republican administration. But it did change. In 1803, Jefferson bought a huge piece of land; some people thought it extravagant or worthless. It was all the land that France had claimed in North America, and was called Louisiana after a French king—Louis .</a:t>
            </a:r>
            <a:endParaRPr lang="en-US" dirty="0">
              <a:solidFill>
                <a:schemeClr val="tx2">
                  <a:lumMod val="75000"/>
                </a:schemeClr>
              </a:solidFill>
            </a:endParaRPr>
          </a:p>
        </p:txBody>
      </p:sp>
      <p:sp>
        <p:nvSpPr>
          <p:cNvPr id="5" name="Text Placeholder 4"/>
          <p:cNvSpPr>
            <a:spLocks noGrp="1"/>
          </p:cNvSpPr>
          <p:nvPr>
            <p:ph type="body" sz="half" idx="2"/>
          </p:nvPr>
        </p:nvSpPr>
        <p:spPr/>
        <p:txBody>
          <a:bodyPr/>
          <a:lstStyle/>
          <a:p>
            <a:endParaRPr lang="en-US" dirty="0"/>
          </a:p>
        </p:txBody>
      </p:sp>
      <p:pic>
        <p:nvPicPr>
          <p:cNvPr id="4" name="Picture 3" descr="tj3.gif"/>
          <p:cNvPicPr>
            <a:picLocks noChangeAspect="1"/>
          </p:cNvPicPr>
          <p:nvPr/>
        </p:nvPicPr>
        <p:blipFill>
          <a:blip r:embed="rId3"/>
          <a:stretch>
            <a:fillRect/>
          </a:stretch>
        </p:blipFill>
        <p:spPr>
          <a:xfrm>
            <a:off x="914400" y="1981200"/>
            <a:ext cx="1981200" cy="1752600"/>
          </a:xfrm>
          <a:prstGeom prst="rect">
            <a:avLst/>
          </a:prstGeom>
        </p:spPr>
      </p:pic>
      <p:pic>
        <p:nvPicPr>
          <p:cNvPr id="6" name="Picture 5" descr="nunst076.gif"/>
          <p:cNvPicPr>
            <a:picLocks noChangeAspect="1"/>
          </p:cNvPicPr>
          <p:nvPr/>
        </p:nvPicPr>
        <p:blipFill>
          <a:blip r:embed="rId4"/>
          <a:stretch>
            <a:fillRect/>
          </a:stretch>
        </p:blipFill>
        <p:spPr>
          <a:xfrm>
            <a:off x="914400" y="3886200"/>
            <a:ext cx="2057400" cy="2057400"/>
          </a:xfrm>
          <a:prstGeom prst="rect">
            <a:avLst/>
          </a:prstGeom>
        </p:spPr>
      </p:pic>
    </p:spTree>
  </p:cSld>
  <p:clrMapOvr>
    <a:masterClrMapping/>
  </p:clrMapOvr>
  <p:transition spd="slow">
    <p:wheel spokes="8"/>
    <p:sndAc>
      <p:stSnd>
        <p:snd r:embed="rId2" name="applause.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solidFill>
                  <a:schemeClr val="tx2">
                    <a:lumMod val="75000"/>
                  </a:schemeClr>
                </a:solidFill>
                <a:latin typeface="Algerian" pitchFamily="82" charset="0"/>
              </a:rPr>
              <a:t>James Madison</a:t>
            </a:r>
            <a:r>
              <a:rPr lang="en-US" b="1" dirty="0"/>
              <a:t/>
            </a:r>
            <a:br>
              <a:rPr lang="en-US" b="1" dirty="0"/>
            </a:br>
            <a:endParaRPr lang="en-US" dirty="0"/>
          </a:p>
        </p:txBody>
      </p:sp>
      <p:sp>
        <p:nvSpPr>
          <p:cNvPr id="3" name="Content Placeholder 2"/>
          <p:cNvSpPr>
            <a:spLocks noGrp="1"/>
          </p:cNvSpPr>
          <p:nvPr>
            <p:ph idx="1"/>
          </p:nvPr>
        </p:nvSpPr>
        <p:spPr/>
        <p:txBody>
          <a:bodyPr>
            <a:normAutofit fontScale="85000" lnSpcReduction="20000"/>
          </a:bodyPr>
          <a:lstStyle/>
          <a:p>
            <a:r>
              <a:rPr lang="en-US" sz="2800" b="1" i="1" dirty="0"/>
              <a:t>Madison had been Jefferson's Secretary of State and had written the Constitution. During Madison's time in office the country had to defend itself against England again in the War of 1812.</a:t>
            </a:r>
            <a:r>
              <a:rPr lang="en-US" b="1" i="1" dirty="0"/>
              <a:t/>
            </a:r>
            <a:br>
              <a:rPr lang="en-US" b="1" i="1" dirty="0"/>
            </a:br>
            <a:r>
              <a:rPr lang="en-US" dirty="0" smtClean="0">
                <a:solidFill>
                  <a:schemeClr val="tx2">
                    <a:lumMod val="75000"/>
                  </a:schemeClr>
                </a:solidFill>
              </a:rPr>
              <a:t>At his inauguration, James Madison, a small, wizened man, appeared old and worn; Washington Irving described him as "but a </a:t>
            </a:r>
            <a:r>
              <a:rPr lang="en-US" dirty="0" smtClean="0">
                <a:solidFill>
                  <a:schemeClr val="bg1"/>
                </a:solidFill>
              </a:rPr>
              <a:t>withered little apple-John." But whatever his deficiencies in charm, Madison's buxom wife Dolley compensated for them with her warmth and gaiety. She was the toast of Washington. </a:t>
            </a:r>
          </a:p>
          <a:p>
            <a:endParaRPr lang="en-US" dirty="0"/>
          </a:p>
        </p:txBody>
      </p:sp>
      <p:sp>
        <p:nvSpPr>
          <p:cNvPr id="6" name="Text Placeholder 5"/>
          <p:cNvSpPr>
            <a:spLocks noGrp="1"/>
          </p:cNvSpPr>
          <p:nvPr>
            <p:ph type="body" sz="half" idx="2"/>
          </p:nvPr>
        </p:nvSpPr>
        <p:spPr/>
        <p:txBody>
          <a:bodyPr/>
          <a:lstStyle/>
          <a:p>
            <a:endParaRPr lang="en-US" dirty="0"/>
          </a:p>
        </p:txBody>
      </p:sp>
      <p:pic>
        <p:nvPicPr>
          <p:cNvPr id="5" name="Picture 4" descr="jm4.gif"/>
          <p:cNvPicPr>
            <a:picLocks noChangeAspect="1"/>
          </p:cNvPicPr>
          <p:nvPr/>
        </p:nvPicPr>
        <p:blipFill>
          <a:blip r:embed="rId3"/>
          <a:stretch>
            <a:fillRect/>
          </a:stretch>
        </p:blipFill>
        <p:spPr>
          <a:xfrm>
            <a:off x="914400" y="1828800"/>
            <a:ext cx="1600200" cy="1676400"/>
          </a:xfrm>
          <a:prstGeom prst="rect">
            <a:avLst/>
          </a:prstGeom>
        </p:spPr>
      </p:pic>
      <p:pic>
        <p:nvPicPr>
          <p:cNvPr id="7" name="Picture 6" descr="nunst076.gif"/>
          <p:cNvPicPr>
            <a:picLocks noChangeAspect="1"/>
          </p:cNvPicPr>
          <p:nvPr/>
        </p:nvPicPr>
        <p:blipFill>
          <a:blip r:embed="rId4"/>
          <a:stretch>
            <a:fillRect/>
          </a:stretch>
        </p:blipFill>
        <p:spPr>
          <a:xfrm>
            <a:off x="685800" y="3657600"/>
            <a:ext cx="2286000" cy="2286000"/>
          </a:xfrm>
          <a:prstGeom prst="rect">
            <a:avLst/>
          </a:prstGeom>
        </p:spPr>
      </p:pic>
    </p:spTree>
  </p:cSld>
  <p:clrMapOvr>
    <a:masterClrMapping/>
  </p:clrMapOvr>
  <p:transition spd="slow">
    <p:checker dir="vert"/>
    <p:sndAc>
      <p:stSnd>
        <p:snd r:embed="rId2" name="applause.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bg1"/>
                </a:solidFill>
                <a:latin typeface="Algerian" pitchFamily="82" charset="0"/>
              </a:rPr>
              <a:t>James Monroe</a:t>
            </a:r>
            <a:r>
              <a:rPr lang="en-US" b="1" dirty="0"/>
              <a:t/>
            </a:r>
            <a:br>
              <a:rPr lang="en-US" b="1" dirty="0"/>
            </a:br>
            <a:endParaRPr lang="en-US" dirty="0"/>
          </a:p>
        </p:txBody>
      </p:sp>
      <p:sp>
        <p:nvSpPr>
          <p:cNvPr id="3" name="Content Placeholder 2"/>
          <p:cNvSpPr>
            <a:spLocks noGrp="1"/>
          </p:cNvSpPr>
          <p:nvPr>
            <p:ph idx="1"/>
          </p:nvPr>
        </p:nvSpPr>
        <p:spPr/>
        <p:txBody>
          <a:bodyPr/>
          <a:lstStyle/>
          <a:p>
            <a:endParaRPr lang="en-US" b="1" i="1" dirty="0" smtClean="0"/>
          </a:p>
          <a:p>
            <a:endParaRPr lang="en-US" b="1" i="1" dirty="0" smtClean="0"/>
          </a:p>
          <a:p>
            <a:r>
              <a:rPr lang="en-US" b="1" i="1" dirty="0" smtClean="0">
                <a:solidFill>
                  <a:schemeClr val="bg1"/>
                </a:solidFill>
              </a:rPr>
              <a:t>James </a:t>
            </a:r>
            <a:r>
              <a:rPr lang="en-US" b="1" i="1" dirty="0">
                <a:solidFill>
                  <a:schemeClr val="bg1"/>
                </a:solidFill>
              </a:rPr>
              <a:t>Monroe, another </a:t>
            </a:r>
            <a:r>
              <a:rPr lang="en-US" b="1" i="1" dirty="0"/>
              <a:t>Virginian, was the 5th president of the United States. He helped to shape </a:t>
            </a:r>
            <a:r>
              <a:rPr lang="en-US" b="1" i="1" dirty="0">
                <a:solidFill>
                  <a:schemeClr val="tx2">
                    <a:lumMod val="75000"/>
                  </a:schemeClr>
                </a:solidFill>
              </a:rPr>
              <a:t>foreign policy and set a precedent that is still used today.</a:t>
            </a:r>
            <a:r>
              <a:rPr lang="en-US" b="1" i="1" dirty="0"/>
              <a:t/>
            </a:r>
            <a:br>
              <a:rPr lang="en-US" b="1" i="1" dirty="0"/>
            </a:br>
            <a:endParaRPr lang="en-US" dirty="0"/>
          </a:p>
        </p:txBody>
      </p:sp>
      <p:sp>
        <p:nvSpPr>
          <p:cNvPr id="5" name="Text Placeholder 4"/>
          <p:cNvSpPr>
            <a:spLocks noGrp="1"/>
          </p:cNvSpPr>
          <p:nvPr>
            <p:ph type="body" sz="half" idx="2"/>
          </p:nvPr>
        </p:nvSpPr>
        <p:spPr/>
        <p:txBody>
          <a:bodyPr/>
          <a:lstStyle/>
          <a:p>
            <a:endParaRPr lang="en-US" dirty="0"/>
          </a:p>
        </p:txBody>
      </p:sp>
      <p:pic>
        <p:nvPicPr>
          <p:cNvPr id="4" name="Picture 3" descr="jm5.gif"/>
          <p:cNvPicPr>
            <a:picLocks noChangeAspect="1"/>
          </p:cNvPicPr>
          <p:nvPr/>
        </p:nvPicPr>
        <p:blipFill>
          <a:blip r:embed="rId3"/>
          <a:stretch>
            <a:fillRect/>
          </a:stretch>
        </p:blipFill>
        <p:spPr>
          <a:xfrm>
            <a:off x="990600" y="1676401"/>
            <a:ext cx="1628775" cy="1981199"/>
          </a:xfrm>
          <a:prstGeom prst="rect">
            <a:avLst/>
          </a:prstGeom>
        </p:spPr>
      </p:pic>
      <p:pic>
        <p:nvPicPr>
          <p:cNvPr id="6" name="Picture 5" descr="nunst034.gif"/>
          <p:cNvPicPr>
            <a:picLocks noChangeAspect="1"/>
          </p:cNvPicPr>
          <p:nvPr/>
        </p:nvPicPr>
        <p:blipFill>
          <a:blip r:embed="rId4"/>
          <a:stretch>
            <a:fillRect/>
          </a:stretch>
        </p:blipFill>
        <p:spPr>
          <a:xfrm>
            <a:off x="914400" y="4038600"/>
            <a:ext cx="1981200" cy="1981200"/>
          </a:xfrm>
          <a:prstGeom prst="rect">
            <a:avLst/>
          </a:prstGeom>
        </p:spPr>
      </p:pic>
    </p:spTree>
  </p:cSld>
  <p:clrMapOvr>
    <a:masterClrMapping/>
  </p:clrMapOvr>
  <p:transition spd="slow">
    <p:comb/>
    <p:sndAc>
      <p:stSnd>
        <p:snd r:embed="rId2" name="applause.wav" builtIn="1"/>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2">
      <a:dk1>
        <a:srgbClr val="17365D"/>
      </a:dk1>
      <a:lt1>
        <a:sysClr val="window" lastClr="FFFFFF"/>
      </a:lt1>
      <a:dk2>
        <a:srgbClr val="953734"/>
      </a:dk2>
      <a:lt2>
        <a:srgbClr val="17365D"/>
      </a:lt2>
      <a:accent1>
        <a:srgbClr val="FFFFFF"/>
      </a:accent1>
      <a:accent2>
        <a:srgbClr val="112845"/>
      </a:accent2>
      <a:accent3>
        <a:srgbClr val="17365D"/>
      </a:accent3>
      <a:accent4>
        <a:srgbClr val="FFFFFF"/>
      </a:accent4>
      <a:accent5>
        <a:srgbClr val="112845"/>
      </a:accent5>
      <a:accent6>
        <a:srgbClr val="17365D"/>
      </a:accent6>
      <a:hlink>
        <a:srgbClr val="FFFFFF"/>
      </a:hlink>
      <a:folHlink>
        <a:srgbClr val="95373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298</Words>
  <Application>Microsoft Office PowerPoint</Application>
  <PresentationFormat>On-screen Show (4:3)</PresentationFormat>
  <Paragraphs>14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How important was the contribution of the First Five Presidents to our nations’ development? </vt:lpstr>
      <vt:lpstr>George Washington </vt:lpstr>
      <vt:lpstr>            John Adams </vt:lpstr>
      <vt:lpstr>Thomas  Jefferson  </vt:lpstr>
      <vt:lpstr>James Madison </vt:lpstr>
      <vt:lpstr>James Monroe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Shavonnah Upchurch</dc:creator>
  <cp:lastModifiedBy>Shavonnah Upchurch</cp:lastModifiedBy>
  <cp:revision>11</cp:revision>
  <dcterms:created xsi:type="dcterms:W3CDTF">2008-04-26T14:03:37Z</dcterms:created>
  <dcterms:modified xsi:type="dcterms:W3CDTF">2008-04-26T17:54:28Z</dcterms:modified>
</cp:coreProperties>
</file>